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7" r:id="rId3"/>
    <p:sldId id="261" r:id="rId4"/>
    <p:sldId id="268" r:id="rId5"/>
    <p:sldId id="262" r:id="rId6"/>
    <p:sldId id="263" r:id="rId7"/>
    <p:sldId id="264" r:id="rId8"/>
    <p:sldId id="265" r:id="rId9"/>
    <p:sldId id="266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F19626-7F9F-4299-961C-6E00BD761639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BFDE1-0C61-4045-AD32-E4A911E55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59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Things in bold are what pupil</a:t>
            </a:r>
            <a:r>
              <a:rPr lang="en-GB" baseline="0" dirty="0" smtClean="0"/>
              <a:t> librarians can help with!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FDE1-0C61-4045-AD32-E4A911E5540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214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1338-6BBF-490B-913C-7130EA372B9F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3D0F-C908-4AE5-A356-408C57241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583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1338-6BBF-490B-913C-7130EA372B9F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3D0F-C908-4AE5-A356-408C57241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947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1338-6BBF-490B-913C-7130EA372B9F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3D0F-C908-4AE5-A356-408C57241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443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1338-6BBF-490B-913C-7130EA372B9F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3D0F-C908-4AE5-A356-408C57241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274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1338-6BBF-490B-913C-7130EA372B9F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3D0F-C908-4AE5-A356-408C57241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449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1338-6BBF-490B-913C-7130EA372B9F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3D0F-C908-4AE5-A356-408C57241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18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1338-6BBF-490B-913C-7130EA372B9F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3D0F-C908-4AE5-A356-408C57241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761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1338-6BBF-490B-913C-7130EA372B9F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3D0F-C908-4AE5-A356-408C57241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42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1338-6BBF-490B-913C-7130EA372B9F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3D0F-C908-4AE5-A356-408C57241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305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1338-6BBF-490B-913C-7130EA372B9F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3D0F-C908-4AE5-A356-408C57241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29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1338-6BBF-490B-913C-7130EA372B9F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3D0F-C908-4AE5-A356-408C57241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189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01338-6BBF-490B-913C-7130EA372B9F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33D0F-C908-4AE5-A356-408C57241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196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uk/url?sa=i&amp;rct=j&amp;q=&amp;esrc=s&amp;source=images&amp;cd=&amp;cad=rja&amp;uact=8&amp;ved=0ahUKEwiCl5-7xa7WAhWMExoKHXM2CXoQjRwIBw&amp;url=https://www.alumni.cam.ac.uk/benefits/book-shelf&amp;psig=AFQjCNE3lVYdh_b5_N4qs1UIR20LOFlAfg&amp;ust=1505817491786388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07504" y="2564904"/>
            <a:ext cx="3312368" cy="1984865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rmAutofit/>
          </a:bodyPr>
          <a:lstStyle/>
          <a:p>
            <a:r>
              <a:rPr lang="en-GB" sz="6000" dirty="0" smtClean="0"/>
              <a:t>What do Librarians do?</a:t>
            </a:r>
            <a:endParaRPr lang="en-GB" sz="6000" dirty="0"/>
          </a:p>
        </p:txBody>
      </p:sp>
      <p:pic>
        <p:nvPicPr>
          <p:cNvPr id="1026" name="Picture 2" descr="https://mrlibrarydude.files.wordpress.com/2013/07/mrlibrarydude_le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361263"/>
            <a:ext cx="1822766" cy="219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7160" y="3460357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1198199"/>
            <a:ext cx="272989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 smtClean="0">
                <a:solidFill>
                  <a:schemeClr val="accent6">
                    <a:lumMod val="75000"/>
                  </a:schemeClr>
                </a:solidFill>
              </a:rPr>
              <a:t>Enquiries</a:t>
            </a:r>
          </a:p>
          <a:p>
            <a:pPr marL="342900" indent="-342900">
              <a:buFontTx/>
              <a:buChar char="-"/>
            </a:pP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</a:rPr>
              <a:t>Finding books</a:t>
            </a:r>
          </a:p>
          <a:p>
            <a:pPr marL="342900" indent="-342900">
              <a:buFontTx/>
              <a:buChar char="-"/>
            </a:pP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</a:rPr>
              <a:t>Computers/Printers</a:t>
            </a:r>
            <a:endParaRPr lang="en-GB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2891" y="2694399"/>
            <a:ext cx="298539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solidFill>
                  <a:schemeClr val="accent1"/>
                </a:solidFill>
              </a:rPr>
              <a:t>Acquisitions</a:t>
            </a:r>
          </a:p>
          <a:p>
            <a:pPr marL="285750" indent="-285750">
              <a:buFontTx/>
              <a:buChar char="-"/>
            </a:pPr>
            <a:r>
              <a:rPr lang="en-GB" sz="2000" b="1" dirty="0" smtClean="0">
                <a:solidFill>
                  <a:schemeClr val="accent1"/>
                </a:solidFill>
              </a:rPr>
              <a:t>Deciding what to buy</a:t>
            </a:r>
          </a:p>
          <a:p>
            <a:pPr marL="285750" indent="-285750">
              <a:buFontTx/>
              <a:buChar char="-"/>
            </a:pPr>
            <a:r>
              <a:rPr lang="en-GB" sz="2000" dirty="0" smtClean="0">
                <a:solidFill>
                  <a:schemeClr val="accent1"/>
                </a:solidFill>
              </a:rPr>
              <a:t>Ordering Books</a:t>
            </a:r>
          </a:p>
          <a:p>
            <a:pPr marL="285750" indent="-285750">
              <a:buFontTx/>
              <a:buChar char="-"/>
            </a:pPr>
            <a:r>
              <a:rPr lang="en-GB" sz="2000" dirty="0" smtClean="0">
                <a:solidFill>
                  <a:schemeClr val="accent1"/>
                </a:solidFill>
              </a:rPr>
              <a:t>Accounts/Invoices</a:t>
            </a:r>
          </a:p>
          <a:p>
            <a:pPr marL="285750" indent="-285750">
              <a:buFontTx/>
              <a:buChar char="-"/>
            </a:pPr>
            <a:r>
              <a:rPr lang="en-GB" sz="2000" b="1" dirty="0" smtClean="0">
                <a:solidFill>
                  <a:schemeClr val="accent1"/>
                </a:solidFill>
              </a:rPr>
              <a:t>New book preparation</a:t>
            </a:r>
          </a:p>
          <a:p>
            <a:pPr marL="285750" indent="-285750">
              <a:buFontTx/>
              <a:buChar char="-"/>
            </a:pPr>
            <a:endParaRPr lang="en-GB" dirty="0" smtClean="0">
              <a:solidFill>
                <a:schemeClr val="accent1"/>
              </a:solidFill>
            </a:endParaRPr>
          </a:p>
          <a:p>
            <a:pPr marL="285750" indent="-285750">
              <a:buFontTx/>
              <a:buChar char="-"/>
            </a:pP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72200" y="3127608"/>
            <a:ext cx="288032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smtClean="0">
                <a:solidFill>
                  <a:schemeClr val="accent3"/>
                </a:solidFill>
              </a:rPr>
              <a:t>Circulations</a:t>
            </a:r>
          </a:p>
          <a:p>
            <a:pPr marL="342900" indent="-342900">
              <a:buFontTx/>
              <a:buChar char="-"/>
            </a:pPr>
            <a:r>
              <a:rPr lang="en-GB" sz="2200" b="1" dirty="0" smtClean="0">
                <a:solidFill>
                  <a:schemeClr val="accent3"/>
                </a:solidFill>
              </a:rPr>
              <a:t>Loans, returns</a:t>
            </a:r>
          </a:p>
          <a:p>
            <a:pPr marL="342900" indent="-342900">
              <a:buFontTx/>
              <a:buChar char="-"/>
            </a:pPr>
            <a:r>
              <a:rPr lang="en-GB" sz="2200" b="1" dirty="0" smtClean="0">
                <a:solidFill>
                  <a:schemeClr val="accent3"/>
                </a:solidFill>
              </a:rPr>
              <a:t>Reservations</a:t>
            </a:r>
          </a:p>
          <a:p>
            <a:pPr marL="342900" indent="-342900">
              <a:buFontTx/>
              <a:buChar char="-"/>
            </a:pPr>
            <a:r>
              <a:rPr lang="en-GB" sz="2200" dirty="0" smtClean="0">
                <a:solidFill>
                  <a:schemeClr val="accent3"/>
                </a:solidFill>
              </a:rPr>
              <a:t>Sanctions</a:t>
            </a:r>
          </a:p>
          <a:p>
            <a:pPr marL="342900" indent="-342900">
              <a:buFontTx/>
              <a:buChar char="-"/>
            </a:pPr>
            <a:r>
              <a:rPr lang="en-GB" sz="2200" dirty="0" smtClean="0">
                <a:solidFill>
                  <a:schemeClr val="accent3"/>
                </a:solidFill>
              </a:rPr>
              <a:t>Reminders </a:t>
            </a:r>
          </a:p>
          <a:p>
            <a:pPr marL="342900" indent="-342900">
              <a:buFontTx/>
              <a:buChar char="-"/>
            </a:pPr>
            <a:r>
              <a:rPr lang="en-GB" sz="2200" dirty="0" smtClean="0">
                <a:solidFill>
                  <a:schemeClr val="accent3"/>
                </a:solidFill>
              </a:rPr>
              <a:t>Lost books</a:t>
            </a:r>
          </a:p>
          <a:p>
            <a:pPr marL="342900" indent="-342900">
              <a:buFontTx/>
              <a:buChar char="-"/>
            </a:pPr>
            <a:r>
              <a:rPr lang="en-GB" sz="2200" b="1" dirty="0" smtClean="0">
                <a:solidFill>
                  <a:schemeClr val="accent3"/>
                </a:solidFill>
              </a:rPr>
              <a:t>Book</a:t>
            </a:r>
            <a:r>
              <a:rPr lang="en-GB" sz="2200" dirty="0" smtClean="0">
                <a:solidFill>
                  <a:schemeClr val="accent3"/>
                </a:solidFill>
              </a:rPr>
              <a:t> </a:t>
            </a:r>
            <a:r>
              <a:rPr lang="en-GB" sz="2200" b="1" dirty="0" smtClean="0">
                <a:solidFill>
                  <a:schemeClr val="accent3"/>
                </a:solidFill>
              </a:rPr>
              <a:t>repair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31840" y="4791568"/>
            <a:ext cx="33324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solidFill>
                  <a:schemeClr val="accent4"/>
                </a:solidFill>
              </a:rPr>
              <a:t>Library Management</a:t>
            </a:r>
          </a:p>
          <a:p>
            <a:pPr marL="342900" indent="-342900">
              <a:buFontTx/>
              <a:buChar char="-"/>
            </a:pPr>
            <a:r>
              <a:rPr lang="en-GB" sz="2400" dirty="0" smtClean="0">
                <a:solidFill>
                  <a:schemeClr val="accent4"/>
                </a:solidFill>
              </a:rPr>
              <a:t>Behaviour</a:t>
            </a:r>
          </a:p>
          <a:p>
            <a:pPr marL="342900" indent="-342900">
              <a:buFontTx/>
              <a:buChar char="-"/>
            </a:pPr>
            <a:r>
              <a:rPr lang="en-GB" sz="2400" dirty="0" smtClean="0">
                <a:solidFill>
                  <a:schemeClr val="accent4"/>
                </a:solidFill>
              </a:rPr>
              <a:t>Signs</a:t>
            </a:r>
          </a:p>
          <a:p>
            <a:pPr marL="342900" indent="-342900">
              <a:buFontTx/>
              <a:buChar char="-"/>
            </a:pPr>
            <a:r>
              <a:rPr lang="en-GB" sz="2400" b="1" dirty="0" smtClean="0">
                <a:solidFill>
                  <a:schemeClr val="accent4"/>
                </a:solidFill>
              </a:rPr>
              <a:t>Shelving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68144" y="1583449"/>
            <a:ext cx="282244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solidFill>
                  <a:srgbClr val="C00000"/>
                </a:solidFill>
              </a:rPr>
              <a:t>Cataloguing</a:t>
            </a:r>
          </a:p>
          <a:p>
            <a:pPr marL="342900" indent="-342900">
              <a:buFontTx/>
              <a:buChar char="-"/>
            </a:pPr>
            <a:r>
              <a:rPr lang="en-GB" sz="2200" dirty="0" smtClean="0">
                <a:solidFill>
                  <a:srgbClr val="C00000"/>
                </a:solidFill>
              </a:rPr>
              <a:t>Keywords</a:t>
            </a:r>
          </a:p>
          <a:p>
            <a:pPr marL="342900" indent="-342900">
              <a:buFontTx/>
              <a:buChar char="-"/>
            </a:pPr>
            <a:r>
              <a:rPr lang="en-GB" sz="2200" dirty="0" smtClean="0">
                <a:solidFill>
                  <a:srgbClr val="C00000"/>
                </a:solidFill>
              </a:rPr>
              <a:t>Classification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0081" y="4728364"/>
            <a:ext cx="2592288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 smtClean="0">
                <a:solidFill>
                  <a:srgbClr val="FFC000"/>
                </a:solidFill>
              </a:rPr>
              <a:t>Marketing</a:t>
            </a:r>
          </a:p>
          <a:p>
            <a:r>
              <a:rPr lang="en-GB" sz="2800" b="1" dirty="0" smtClean="0">
                <a:solidFill>
                  <a:srgbClr val="FFC000"/>
                </a:solidFill>
              </a:rPr>
              <a:t>-  </a:t>
            </a:r>
            <a:r>
              <a:rPr lang="en-GB" sz="2400" b="1" dirty="0" smtClean="0">
                <a:solidFill>
                  <a:srgbClr val="FFC000"/>
                </a:solidFill>
              </a:rPr>
              <a:t>Displays</a:t>
            </a:r>
          </a:p>
          <a:p>
            <a:pPr marL="285750" indent="-285750">
              <a:buFontTx/>
              <a:buChar char="-"/>
            </a:pPr>
            <a:r>
              <a:rPr lang="en-GB" sz="2400" b="1" dirty="0" smtClean="0">
                <a:solidFill>
                  <a:srgbClr val="FFC000"/>
                </a:solidFill>
              </a:rPr>
              <a:t>Events</a:t>
            </a:r>
          </a:p>
          <a:p>
            <a:pPr marL="285750" indent="-285750">
              <a:buFontTx/>
              <a:buChar char="-"/>
            </a:pPr>
            <a:r>
              <a:rPr lang="en-GB" sz="2400" b="1" dirty="0" smtClean="0">
                <a:solidFill>
                  <a:srgbClr val="FFC000"/>
                </a:solidFill>
              </a:rPr>
              <a:t>Clubs</a:t>
            </a:r>
          </a:p>
          <a:p>
            <a:pPr marL="285750" indent="-285750">
              <a:buFontTx/>
              <a:buChar char="-"/>
            </a:pP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59904" y="4725144"/>
            <a:ext cx="2583904" cy="1825676"/>
          </a:xfrm>
          <a:prstGeom prst="round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ounded Rectangle 26"/>
          <p:cNvSpPr/>
          <p:nvPr/>
        </p:nvSpPr>
        <p:spPr>
          <a:xfrm>
            <a:off x="677159" y="1247164"/>
            <a:ext cx="2984027" cy="1198214"/>
          </a:xfrm>
          <a:prstGeom prst="round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2987824" y="4728365"/>
            <a:ext cx="3096344" cy="1822456"/>
          </a:xfrm>
          <a:prstGeom prst="roundRect">
            <a:avLst/>
          </a:prstGeom>
          <a:noFill/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ounded Rectangle 30"/>
          <p:cNvSpPr/>
          <p:nvPr/>
        </p:nvSpPr>
        <p:spPr>
          <a:xfrm>
            <a:off x="5724128" y="1463188"/>
            <a:ext cx="2520280" cy="1317740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ounded Rectangle 31"/>
          <p:cNvSpPr/>
          <p:nvPr/>
        </p:nvSpPr>
        <p:spPr>
          <a:xfrm>
            <a:off x="6228184" y="2933328"/>
            <a:ext cx="2880320" cy="3087960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575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08012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6000" dirty="0" smtClean="0"/>
              <a:t>What’s coming up?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3500" b="1" dirty="0" smtClean="0"/>
              <a:t>Desk &amp; Shelving training for new PLs 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2"/>
                </a:solidFill>
              </a:rPr>
              <a:t>TUES 7</a:t>
            </a:r>
            <a:r>
              <a:rPr lang="en-GB" b="1" baseline="30000" dirty="0" smtClean="0">
                <a:solidFill>
                  <a:schemeClr val="accent2"/>
                </a:solidFill>
              </a:rPr>
              <a:t>th</a:t>
            </a:r>
            <a:r>
              <a:rPr lang="en-GB" b="1" dirty="0" smtClean="0">
                <a:solidFill>
                  <a:schemeClr val="accent2"/>
                </a:solidFill>
              </a:rPr>
              <a:t> NOVEMBER </a:t>
            </a:r>
            <a:r>
              <a:rPr lang="en-GB" u="sng" dirty="0" smtClean="0"/>
              <a:t>at 2:00-2:25 (form time)</a:t>
            </a:r>
            <a:br>
              <a:rPr lang="en-GB" u="sng" dirty="0" smtClean="0"/>
            </a:br>
            <a:endParaRPr lang="en-GB" u="sng" dirty="0" smtClean="0"/>
          </a:p>
          <a:p>
            <a:r>
              <a:rPr lang="en-GB" sz="2400" dirty="0" smtClean="0"/>
              <a:t>GROUP A – Desk training in Autumn term</a:t>
            </a:r>
          </a:p>
          <a:p>
            <a:r>
              <a:rPr lang="en-GB" sz="2400" dirty="0" smtClean="0"/>
              <a:t>GROUP B – Desk training in Spring term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PLUS: Timetabled programme for new PLs – weekly tasks/challenges</a:t>
            </a: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24768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393" y="1340768"/>
            <a:ext cx="1542143" cy="579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332656"/>
            <a:ext cx="9144000" cy="108012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6000" dirty="0" smtClean="0"/>
              <a:t>The important stuff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27373"/>
            <a:ext cx="7344816" cy="45259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Duty starts at 1pm </a:t>
            </a:r>
            <a:r>
              <a:rPr lang="en-GB" i="1" dirty="0" smtClean="0"/>
              <a:t>(lunch passes available)</a:t>
            </a:r>
          </a:p>
          <a:p>
            <a:r>
              <a:rPr lang="en-GB" dirty="0" smtClean="0"/>
              <a:t>Commit to </a:t>
            </a:r>
            <a:r>
              <a:rPr lang="en-GB" b="1" dirty="0" smtClean="0"/>
              <a:t>one lunchtime per week</a:t>
            </a:r>
          </a:p>
          <a:p>
            <a:r>
              <a:rPr lang="en-GB" dirty="0" smtClean="0"/>
              <a:t>Turn up regularly </a:t>
            </a:r>
            <a:r>
              <a:rPr lang="en-GB" i="1" dirty="0" smtClean="0"/>
              <a:t>(3 strikes and you’re out!)</a:t>
            </a:r>
          </a:p>
          <a:p>
            <a:r>
              <a:rPr lang="en-GB" dirty="0" smtClean="0"/>
              <a:t>Listen to your team leader on the day</a:t>
            </a:r>
          </a:p>
          <a:p>
            <a:r>
              <a:rPr lang="en-GB" dirty="0" smtClean="0"/>
              <a:t>Be prepared to help with a variety of tasks</a:t>
            </a:r>
          </a:p>
          <a:p>
            <a:r>
              <a:rPr lang="en-GB" dirty="0" smtClean="0"/>
              <a:t>If you cannot attend let me or Mrs Shah know in advance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00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393" y="1340768"/>
            <a:ext cx="1542143" cy="579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60648"/>
            <a:ext cx="9144000" cy="108012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96" y="188640"/>
            <a:ext cx="8229600" cy="1143000"/>
          </a:xfrm>
        </p:spPr>
        <p:txBody>
          <a:bodyPr/>
          <a:lstStyle/>
          <a:p>
            <a:pPr algn="l"/>
            <a:r>
              <a:rPr lang="en-GB" sz="6000" dirty="0" smtClean="0"/>
              <a:t>Tasks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064896" cy="4680520"/>
          </a:xfrm>
        </p:spPr>
        <p:txBody>
          <a:bodyPr>
            <a:normAutofit/>
          </a:bodyPr>
          <a:lstStyle/>
          <a:p>
            <a:pPr lvl="0"/>
            <a:r>
              <a:rPr lang="en-GB" sz="2600" dirty="0" smtClean="0"/>
              <a:t>Working on the circulations desk (once trained)</a:t>
            </a:r>
          </a:p>
          <a:p>
            <a:r>
              <a:rPr lang="en-GB" sz="2600" dirty="0" smtClean="0"/>
              <a:t>Recommending good reads to others</a:t>
            </a:r>
            <a:endParaRPr lang="en-GB" sz="2600" dirty="0"/>
          </a:p>
          <a:p>
            <a:pPr lvl="0"/>
            <a:r>
              <a:rPr lang="en-GB" sz="2600" dirty="0" smtClean="0"/>
              <a:t>Shelving – responsibility for a particular area</a:t>
            </a:r>
            <a:endParaRPr lang="en-GB" sz="2600" dirty="0"/>
          </a:p>
          <a:p>
            <a:pPr lvl="0"/>
            <a:r>
              <a:rPr lang="en-GB" sz="2600" dirty="0"/>
              <a:t>Writing book </a:t>
            </a:r>
            <a:r>
              <a:rPr lang="en-GB" sz="2600" dirty="0" smtClean="0"/>
              <a:t>reviews (especially of new books)</a:t>
            </a:r>
          </a:p>
          <a:p>
            <a:pPr lvl="0"/>
            <a:r>
              <a:rPr lang="en-GB" sz="2600" dirty="0" smtClean="0"/>
              <a:t>Assisting </a:t>
            </a:r>
            <a:r>
              <a:rPr lang="en-GB" sz="2600" dirty="0"/>
              <a:t>with library promotions/events etc.</a:t>
            </a:r>
          </a:p>
          <a:p>
            <a:pPr lvl="0"/>
            <a:r>
              <a:rPr lang="en-GB" sz="2600" dirty="0" smtClean="0"/>
              <a:t>Creating displays</a:t>
            </a:r>
          </a:p>
          <a:p>
            <a:pPr lvl="0"/>
            <a:r>
              <a:rPr lang="en-GB" sz="2600" dirty="0" smtClean="0"/>
              <a:t>Modelling excellent behaviour in the Library</a:t>
            </a:r>
          </a:p>
          <a:p>
            <a:pPr lvl="0"/>
            <a:r>
              <a:rPr lang="en-GB" sz="2600" dirty="0" smtClean="0"/>
              <a:t>Improving / innovating services</a:t>
            </a:r>
          </a:p>
          <a:p>
            <a:pPr lvl="0"/>
            <a:r>
              <a:rPr lang="en-GB" sz="2600" dirty="0"/>
              <a:t>Special projects</a:t>
            </a:r>
          </a:p>
          <a:p>
            <a:endParaRPr lang="en-GB" sz="2600" dirty="0"/>
          </a:p>
        </p:txBody>
      </p:sp>
      <p:sp>
        <p:nvSpPr>
          <p:cNvPr id="5" name="AutoShape 2" descr="Image result for shelving books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2103438"/>
            <a:ext cx="8191500" cy="4095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Image result for shelving books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1520" y="-1951038"/>
            <a:ext cx="8191500" cy="4095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892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393" y="1340768"/>
            <a:ext cx="1542143" cy="579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332656"/>
            <a:ext cx="9144000" cy="108012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6000" dirty="0" smtClean="0"/>
              <a:t>Book Promotions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3397"/>
            <a:ext cx="8229600" cy="45259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Book Reviews on the catalogue</a:t>
            </a:r>
          </a:p>
          <a:p>
            <a:r>
              <a:rPr lang="en-GB" sz="2800" dirty="0"/>
              <a:t>‘Reader-to-reader’ cards</a:t>
            </a:r>
          </a:p>
          <a:p>
            <a:r>
              <a:rPr lang="en-GB" sz="2800" dirty="0" smtClean="0"/>
              <a:t>Word of mouth recommendations</a:t>
            </a:r>
          </a:p>
          <a:p>
            <a:r>
              <a:rPr lang="en-GB" sz="2800" dirty="0" smtClean="0"/>
              <a:t>Posters around school?</a:t>
            </a:r>
          </a:p>
          <a:p>
            <a:r>
              <a:rPr lang="en-GB" sz="2800" dirty="0" smtClean="0"/>
              <a:t>New books promotional newsletter/leaflets?</a:t>
            </a:r>
          </a:p>
          <a:p>
            <a:r>
              <a:rPr lang="en-GB" sz="2800" dirty="0" smtClean="0"/>
              <a:t>Competitions or challenges</a:t>
            </a:r>
          </a:p>
          <a:p>
            <a:r>
              <a:rPr lang="en-GB" sz="2800" dirty="0" smtClean="0"/>
              <a:t>Special lunchtime events</a:t>
            </a:r>
          </a:p>
        </p:txBody>
      </p:sp>
      <p:sp>
        <p:nvSpPr>
          <p:cNvPr id="5" name="Right Brace 4"/>
          <p:cNvSpPr/>
          <p:nvPr/>
        </p:nvSpPr>
        <p:spPr>
          <a:xfrm>
            <a:off x="5508104" y="2096852"/>
            <a:ext cx="288032" cy="108012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868144" y="245224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during duty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1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080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6000" dirty="0" smtClean="0"/>
              <a:t>Rewards</a:t>
            </a:r>
            <a:endParaRPr lang="en-GB" sz="6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5536" y="1916832"/>
            <a:ext cx="8355694" cy="4741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 smtClean="0"/>
              <a:t>Borrowing privileges – up to 5 loans/reservations</a:t>
            </a:r>
          </a:p>
          <a:p>
            <a:r>
              <a:rPr lang="en-GB" sz="2800" dirty="0" smtClean="0"/>
              <a:t>Badges!</a:t>
            </a:r>
          </a:p>
          <a:p>
            <a:r>
              <a:rPr lang="en-GB" sz="2800" dirty="0" smtClean="0"/>
              <a:t>First access to new stock to review new books</a:t>
            </a:r>
          </a:p>
          <a:p>
            <a:r>
              <a:rPr lang="en-GB" sz="2800" dirty="0" smtClean="0"/>
              <a:t>Opportunity to attend special events </a:t>
            </a:r>
          </a:p>
          <a:p>
            <a:r>
              <a:rPr lang="en-GB" sz="2800" dirty="0" smtClean="0"/>
              <a:t>Achieve Gold/Silver Library Awards</a:t>
            </a:r>
          </a:p>
          <a:p>
            <a:r>
              <a:rPr lang="en-GB" sz="2800" dirty="0" smtClean="0"/>
              <a:t>Make your mark on the Library!</a:t>
            </a:r>
          </a:p>
          <a:p>
            <a:r>
              <a:rPr lang="en-GB" sz="2800" dirty="0" smtClean="0"/>
              <a:t>Useful experience for your CV…</a:t>
            </a:r>
          </a:p>
          <a:p>
            <a:endParaRPr lang="en-GB" sz="2800" dirty="0"/>
          </a:p>
        </p:txBody>
      </p:sp>
      <p:pic>
        <p:nvPicPr>
          <p:cNvPr id="1032" name="Picture 8" descr="http://schoolmeritstickers.com/data/img/products/main/_cache/2155b11bb53db356eae38df016f71b38.jpg?53566ec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323" y="4273257"/>
            <a:ext cx="2066837" cy="2203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051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60648"/>
            <a:ext cx="9144000" cy="108012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6000" dirty="0" smtClean="0"/>
              <a:t>Awards</a:t>
            </a:r>
            <a:endParaRPr lang="en-GB" sz="6000" dirty="0"/>
          </a:p>
        </p:txBody>
      </p:sp>
      <p:sp>
        <p:nvSpPr>
          <p:cNvPr id="4" name="Vertical Scroll 3"/>
          <p:cNvSpPr/>
          <p:nvPr/>
        </p:nvSpPr>
        <p:spPr>
          <a:xfrm>
            <a:off x="251520" y="1700808"/>
            <a:ext cx="4472880" cy="4824536"/>
          </a:xfrm>
          <a:prstGeom prst="verticalScroll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Vertical Scroll 4"/>
          <p:cNvSpPr/>
          <p:nvPr/>
        </p:nvSpPr>
        <p:spPr>
          <a:xfrm>
            <a:off x="4499992" y="1700808"/>
            <a:ext cx="4608512" cy="4824536"/>
          </a:xfrm>
          <a:prstGeom prst="verticalScroll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899592" y="2429483"/>
            <a:ext cx="316835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SILVER LIBRARY AWARD</a:t>
            </a:r>
          </a:p>
          <a:p>
            <a:pPr algn="ctr"/>
            <a:endParaRPr lang="en-GB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 smtClean="0"/>
              <a:t>Read and review </a:t>
            </a:r>
            <a:r>
              <a:rPr lang="en-GB" sz="2000" dirty="0"/>
              <a:t>5</a:t>
            </a:r>
            <a:r>
              <a:rPr lang="en-GB" sz="2000" dirty="0" smtClean="0"/>
              <a:t> books (range of genres)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 smtClean="0"/>
              <a:t>Regular attendance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 smtClean="0"/>
              <a:t>Booklist / Bookmark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 smtClean="0"/>
              <a:t>Accurate shelving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 smtClean="0"/>
              <a:t>Understands / can explain library systems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 smtClean="0"/>
              <a:t>Displays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192452" y="2429483"/>
            <a:ext cx="333998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GOLD LIBRARY AWARD</a:t>
            </a:r>
          </a:p>
          <a:p>
            <a:pPr algn="ctr"/>
            <a:endParaRPr lang="en-GB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 smtClean="0"/>
              <a:t>Maintains standard of silver award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 smtClean="0"/>
              <a:t>Read and review 10 books (range of genres)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 smtClean="0"/>
              <a:t>Takes initiative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 smtClean="0"/>
              <a:t>Helps to organise events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 smtClean="0"/>
              <a:t>Prepares stock for shelf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 smtClean="0"/>
              <a:t>Desk duty unaided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 smtClean="0"/>
              <a:t>Completes Special Project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59578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393" y="1340768"/>
            <a:ext cx="1542143" cy="579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60648"/>
            <a:ext cx="9144000" cy="108012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723312" cy="1143000"/>
          </a:xfrm>
        </p:spPr>
        <p:txBody>
          <a:bodyPr>
            <a:noAutofit/>
          </a:bodyPr>
          <a:lstStyle/>
          <a:p>
            <a:r>
              <a:rPr lang="en-GB" sz="6000" dirty="0" smtClean="0"/>
              <a:t>Extended projects </a:t>
            </a:r>
            <a:r>
              <a:rPr lang="en-GB" dirty="0" smtClean="0"/>
              <a:t>(examples)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49309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GB" dirty="0" smtClean="0"/>
              <a:t>Running a book club</a:t>
            </a:r>
            <a:endParaRPr lang="en-GB" dirty="0"/>
          </a:p>
          <a:p>
            <a:pPr lvl="0"/>
            <a:r>
              <a:rPr lang="en-GB" dirty="0"/>
              <a:t>Conducting pupil </a:t>
            </a:r>
            <a:r>
              <a:rPr lang="en-GB" dirty="0" smtClean="0"/>
              <a:t>surveys</a:t>
            </a:r>
            <a:endParaRPr lang="en-GB" dirty="0"/>
          </a:p>
          <a:p>
            <a:pPr lvl="0"/>
            <a:r>
              <a:rPr lang="en-GB" dirty="0"/>
              <a:t>Organizing </a:t>
            </a:r>
            <a:r>
              <a:rPr lang="en-GB" dirty="0" smtClean="0"/>
              <a:t>form book </a:t>
            </a:r>
            <a:r>
              <a:rPr lang="en-GB" dirty="0"/>
              <a:t>swaps</a:t>
            </a:r>
          </a:p>
          <a:p>
            <a:pPr lvl="0"/>
            <a:r>
              <a:rPr lang="en-GB" dirty="0"/>
              <a:t>Creating book corners in </a:t>
            </a:r>
            <a:r>
              <a:rPr lang="en-GB" dirty="0" smtClean="0"/>
              <a:t>classrooms</a:t>
            </a:r>
            <a:endParaRPr lang="en-GB" dirty="0"/>
          </a:p>
          <a:p>
            <a:pPr lvl="0"/>
            <a:r>
              <a:rPr lang="en-GB" dirty="0" smtClean="0"/>
              <a:t>Producing genre guides</a:t>
            </a:r>
            <a:endParaRPr lang="en-GB" dirty="0"/>
          </a:p>
          <a:p>
            <a:pPr lvl="0"/>
            <a:r>
              <a:rPr lang="en-GB" dirty="0" smtClean="0"/>
              <a:t>Creating </a:t>
            </a:r>
            <a:r>
              <a:rPr lang="en-GB" dirty="0"/>
              <a:t>a library video</a:t>
            </a:r>
          </a:p>
          <a:p>
            <a:pPr lvl="0"/>
            <a:r>
              <a:rPr lang="en-GB" dirty="0"/>
              <a:t>Producing a library newsletter</a:t>
            </a:r>
          </a:p>
          <a:p>
            <a:pPr lvl="0"/>
            <a:r>
              <a:rPr lang="en-GB" dirty="0" smtClean="0"/>
              <a:t>Developing </a:t>
            </a:r>
            <a:r>
              <a:rPr lang="en-GB" dirty="0"/>
              <a:t>a </a:t>
            </a:r>
            <a:r>
              <a:rPr lang="en-GB" dirty="0" smtClean="0"/>
              <a:t>guide </a:t>
            </a:r>
            <a:r>
              <a:rPr lang="en-GB" dirty="0"/>
              <a:t>for </a:t>
            </a:r>
            <a:r>
              <a:rPr lang="en-GB" dirty="0" smtClean="0"/>
              <a:t>library users</a:t>
            </a:r>
            <a:endParaRPr lang="en-GB" dirty="0"/>
          </a:p>
          <a:p>
            <a:pPr marL="0" lvl="0" indent="0">
              <a:buNone/>
            </a:pPr>
            <a:endParaRPr lang="en-GB" dirty="0" smtClean="0"/>
          </a:p>
          <a:p>
            <a:pPr marL="0" lvl="0" indent="0">
              <a:buNone/>
            </a:pPr>
            <a:endParaRPr lang="en-GB" dirty="0" smtClean="0"/>
          </a:p>
          <a:p>
            <a:pPr marL="0" lvl="0" indent="0">
              <a:buNone/>
            </a:pPr>
            <a:r>
              <a:rPr lang="en-GB" dirty="0" smtClean="0"/>
              <a:t>                               ….</a:t>
            </a:r>
            <a:r>
              <a:rPr lang="en-GB" dirty="0" smtClean="0"/>
              <a:t>or, you might have your own </a:t>
            </a:r>
            <a:r>
              <a:rPr lang="en-GB" dirty="0" smtClean="0"/>
              <a:t>ideas!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2153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393" y="1340768"/>
            <a:ext cx="1542143" cy="579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60648"/>
            <a:ext cx="9144000" cy="1080120"/>
          </a:xfrm>
          <a:prstGeom prst="rect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6000" dirty="0" err="1" smtClean="0"/>
              <a:t>eQE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6851104" cy="4281339"/>
          </a:xfrm>
        </p:spPr>
        <p:txBody>
          <a:bodyPr/>
          <a:lstStyle/>
          <a:p>
            <a:r>
              <a:rPr lang="en-GB" dirty="0" smtClean="0"/>
              <a:t>Check the </a:t>
            </a:r>
            <a:r>
              <a:rPr lang="en-GB" b="1" dirty="0" smtClean="0"/>
              <a:t>pupil librarian page </a:t>
            </a:r>
            <a:r>
              <a:rPr lang="en-GB" dirty="0" smtClean="0"/>
              <a:t>and </a:t>
            </a:r>
            <a:r>
              <a:rPr lang="en-GB" b="1" dirty="0" smtClean="0"/>
              <a:t>your messages </a:t>
            </a:r>
            <a:r>
              <a:rPr lang="en-GB" dirty="0" smtClean="0"/>
              <a:t>regularly so that you don’t miss meetings or training </a:t>
            </a:r>
          </a:p>
          <a:p>
            <a:r>
              <a:rPr lang="en-GB" dirty="0" smtClean="0"/>
              <a:t>Info </a:t>
            </a:r>
            <a:r>
              <a:rPr lang="en-GB" dirty="0" smtClean="0"/>
              <a:t>like timetables </a:t>
            </a:r>
            <a:r>
              <a:rPr lang="en-GB" dirty="0" smtClean="0"/>
              <a:t>will go </a:t>
            </a:r>
            <a:r>
              <a:rPr lang="en-GB" dirty="0" smtClean="0"/>
              <a:t>on eQE</a:t>
            </a:r>
            <a:endParaRPr lang="en-GB" dirty="0" smtClean="0"/>
          </a:p>
          <a:p>
            <a:r>
              <a:rPr lang="en-GB" dirty="0" smtClean="0"/>
              <a:t>Events/promotions will be advertised via eQE</a:t>
            </a:r>
          </a:p>
        </p:txBody>
      </p:sp>
    </p:spTree>
    <p:extLst>
      <p:ext uri="{BB962C8B-B14F-4D97-AF65-F5344CB8AC3E}">
        <p14:creationId xmlns:p14="http://schemas.microsoft.com/office/powerpoint/2010/main" val="2419382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08012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6000" dirty="0" smtClean="0"/>
              <a:t>Conduct</a:t>
            </a:r>
            <a:endParaRPr lang="en-GB" sz="6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28133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If you are </a:t>
            </a:r>
            <a:r>
              <a:rPr lang="en-GB" b="1" dirty="0" smtClean="0"/>
              <a:t>not</a:t>
            </a:r>
            <a:r>
              <a:rPr lang="en-GB" dirty="0" smtClean="0"/>
              <a:t> on duty, please don’t crowd behind the library desk…</a:t>
            </a:r>
          </a:p>
          <a:p>
            <a:r>
              <a:rPr lang="en-GB" dirty="0" smtClean="0"/>
              <a:t>Make sure you set a good example when you are in the library (and reinforce library rules if you notice problems)</a:t>
            </a:r>
          </a:p>
          <a:p>
            <a:r>
              <a:rPr lang="en-GB" dirty="0" smtClean="0"/>
              <a:t>Have a polite, helpful, can-do attitude towards all library users</a:t>
            </a:r>
          </a:p>
          <a:p>
            <a:r>
              <a:rPr lang="en-GB" dirty="0" smtClean="0"/>
              <a:t>Reliability is extremely valued by staff!</a:t>
            </a:r>
          </a:p>
        </p:txBody>
      </p:sp>
    </p:spTree>
    <p:extLst>
      <p:ext uri="{BB962C8B-B14F-4D97-AF65-F5344CB8AC3E}">
        <p14:creationId xmlns:p14="http://schemas.microsoft.com/office/powerpoint/2010/main" val="1920941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458</Words>
  <Application>Microsoft Office PowerPoint</Application>
  <PresentationFormat>On-screen Show (4:3)</PresentationFormat>
  <Paragraphs>110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What do Librarians do?</vt:lpstr>
      <vt:lpstr>The important stuff</vt:lpstr>
      <vt:lpstr>Tasks</vt:lpstr>
      <vt:lpstr>Book Promotions</vt:lpstr>
      <vt:lpstr>PowerPoint Presentation</vt:lpstr>
      <vt:lpstr>Awards</vt:lpstr>
      <vt:lpstr>Extended projects (examples)</vt:lpstr>
      <vt:lpstr>eQE</vt:lpstr>
      <vt:lpstr>Conduct</vt:lpstr>
      <vt:lpstr>What’s coming up?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Ciara Murray</dc:creator>
  <cp:lastModifiedBy>Ciara Murray</cp:lastModifiedBy>
  <cp:revision>33</cp:revision>
  <dcterms:created xsi:type="dcterms:W3CDTF">2015-01-30T14:49:18Z</dcterms:created>
  <dcterms:modified xsi:type="dcterms:W3CDTF">2017-11-01T09:41:42Z</dcterms:modified>
</cp:coreProperties>
</file>